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56" r:id="rId4"/>
    <p:sldId id="278" r:id="rId5"/>
    <p:sldId id="280" r:id="rId6"/>
    <p:sldId id="281" r:id="rId7"/>
    <p:sldId id="285" r:id="rId8"/>
    <p:sldId id="287" r:id="rId9"/>
    <p:sldId id="28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1"/>
    <a:srgbClr val="E61B21"/>
    <a:srgbClr val="E81B22"/>
    <a:srgbClr val="D81822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Emission per Student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33-4BE7-8623-E76297556E0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33-4BE7-8623-E76297556E0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3-4BE7-8623-E76297556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CMU</c:v>
                </c:pt>
                <c:pt idx="1">
                  <c:v>Arizona State</c:v>
                </c:pt>
                <c:pt idx="2">
                  <c:v>PITT</c:v>
                </c:pt>
                <c:pt idx="3">
                  <c:v>Cornell</c:v>
                </c:pt>
                <c:pt idx="4">
                  <c:v>U Penn</c:v>
                </c:pt>
                <c:pt idx="5">
                  <c:v>Duke</c:v>
                </c:pt>
                <c:pt idx="6">
                  <c:v>MIT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2.6</c:v>
                </c:pt>
                <c:pt idx="1">
                  <c:v>2.8</c:v>
                </c:pt>
                <c:pt idx="2">
                  <c:v>6.2</c:v>
                </c:pt>
                <c:pt idx="3">
                  <c:v>6.3</c:v>
                </c:pt>
                <c:pt idx="4">
                  <c:v>6.8</c:v>
                </c:pt>
                <c:pt idx="5">
                  <c:v>10.199999999999999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3-4BE7-8623-E76297556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94916064"/>
        <c:axId val="1594914816"/>
      </c:barChart>
      <c:catAx>
        <c:axId val="159491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594914816"/>
        <c:crosses val="autoZero"/>
        <c:auto val="1"/>
        <c:lblAlgn val="ctr"/>
        <c:lblOffset val="100"/>
        <c:noMultiLvlLbl val="0"/>
      </c:catAx>
      <c:valAx>
        <c:axId val="15949148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5949160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EDD3C-0183-40DC-8895-4600381AB46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46223-BB72-4EB8-98F4-32B36959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0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9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r>
              <a:rPr lang="en-US" dirty="0"/>
              <a:t>Speak to recent outreach and publicity related to VUR and SDGs</a:t>
            </a:r>
          </a:p>
          <a:p>
            <a:endParaRPr lang="en-US" dirty="0"/>
          </a:p>
          <a:p>
            <a:r>
              <a:rPr lang="en-US" dirty="0"/>
              <a:t>Q&amp;A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123E-9687-466A-91F0-14CAA0B15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FCAA-47B1-494A-B544-0A323209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557E1-1337-4A46-950C-5BA00F6E5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24FD-7C79-424E-8A53-84AF09E8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A439-792F-4A6F-BB0C-48E77443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90555-ABEF-4000-8CE1-1C27F601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54B6-FE70-4D7F-848B-A31779EA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B3EA4-D51C-4450-9138-B57B577A7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99D0F-B86B-44E1-B13D-A528B1A3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D640-C653-4D51-B0EB-23C2C28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A0132-7C14-4A8F-A03B-4A6F1312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A1FE8-C24A-4EBD-92DF-16E16D7FE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8435D-5534-4358-832F-81995B79D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8EBC-FF22-4442-BB91-366E629F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B7D6-0C44-4578-ACB3-9222EC8F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71771-5793-4598-A39F-A4A43CB6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4A22-ED50-4E88-AB65-2BC16B62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F215-AB5E-4F47-A7FC-E118D30C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0A01C-4A91-44E4-81AF-87B9E6A8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9DF2-40B5-46C2-A66E-EEED4013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240E-8206-4051-96E7-949DB88A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D0-722D-451B-BCBD-18C0D6CA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60BB5-1BAE-4ECE-9D3D-87BDC2B4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F0074-578F-4C47-A2ED-15029B7C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D0CF-3711-4ECB-AFE3-8AB162E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835FB-D711-4075-8DE2-768B1DC4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20C3-A943-46D7-BC77-D1EEF665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7CE3-441C-4403-A549-312E4366E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777AC-D09B-41A8-B676-7E024097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48D97-EC60-45B5-953E-4CDF8F6F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67FE3-CD9C-4DFE-90BA-432934FC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2C970-F064-4A4D-8F73-46CECBD1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1AB8-7F78-4101-B733-CDE43F3F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9285A-41A7-4C2F-847E-F17671A3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DC5B9-A801-4302-B5BD-BC493BDBB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3D3E2-C25C-475A-AF80-94D0125A4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991AF-43A8-44F6-9273-604AEBA4A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062F6-EF92-42D3-8FCE-CB4EFBA4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91EBA-5D11-4852-B3F6-12430356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EEE6F-6087-461D-8865-5F33F259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2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7D37-25B9-4F44-95EB-B6CF32B1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AA0D4-9581-4269-97BD-C832AF52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34B83-7C24-4CC5-959F-BB48B1F4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DDD12-504A-4027-84DE-DCC64619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A18A6-8892-4352-A5DF-CEE88F10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85E9-612F-42D6-A8A9-00F6111B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CD5F-55BC-4616-9D6B-9B55769C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7740-9BAD-4D55-AE21-C92D7757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FDF4-D931-4712-8D35-6225C2C4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EFDDD-A422-41FD-911D-DF4C04DCC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99015-FAA4-45AE-A271-2FB56883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00091-B6A3-4BA7-AC38-5D76AB6B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DECA6-3B8C-4A08-A400-58348959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0E74-8F69-42EB-95AF-2D33F7E6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A5EE7-0B3D-449A-953B-F69620D71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9E52E-E8C9-420C-9A14-29E5066DB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A247B-0C80-4253-B060-28ACD1FF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FF5B8-4999-4026-BE6B-AF1CFF2A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8BD49-9823-48BB-BCC6-1AF929C5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8B2E7-A5E9-4A9B-957F-417C019A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8C30-39E2-4B1B-8C6D-77B430BC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A0FC-92CA-476A-BAF8-2EB8F6B53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4522-095A-4946-BFA0-1EF1A69542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97F63-EF09-4A66-83A5-8507DCEA7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D847-BD7C-4366-9DD9-A86BD5516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5E270-708D-4D67-8B84-3D5019EF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4E1E2F-7F4B-44F4-9C9F-5F0F2C945D19}"/>
              </a:ext>
            </a:extLst>
          </p:cNvPr>
          <p:cNvSpPr txBox="1"/>
          <p:nvPr/>
        </p:nvSpPr>
        <p:spPr>
          <a:xfrm>
            <a:off x="147782" y="3044279"/>
            <a:ext cx="11896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Climate Action Working Group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CB81F-E51F-4905-82A1-092562B6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383" y="5926615"/>
            <a:ext cx="4133290" cy="9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606886" y="635841"/>
            <a:ext cx="11358691" cy="5140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Expect From Us…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Weekly countdown reminders to target energy waste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Proactive communication from Zone Managers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Links to helpful checklists (remember to unplug those electronics)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Updates based on weather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for helping to reduce our footprint and financial waste</a:t>
            </a:r>
          </a:p>
        </p:txBody>
      </p:sp>
    </p:spTree>
    <p:extLst>
      <p:ext uri="{BB962C8B-B14F-4D97-AF65-F5344CB8AC3E}">
        <p14:creationId xmlns:p14="http://schemas.microsoft.com/office/powerpoint/2010/main" val="18139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3" y="5926615"/>
            <a:ext cx="4133290" cy="931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147782" y="2736502"/>
            <a:ext cx="11892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time for Carnegie Mellon to formally assess Climate Action progress to-date and consider new strategies that push the campus towards carbon neutrality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4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8196C0-CA87-4DF4-BF3F-B0467256EAF8}"/>
              </a:ext>
            </a:extLst>
          </p:cNvPr>
          <p:cNvGraphicFramePr/>
          <p:nvPr/>
        </p:nvGraphicFramePr>
        <p:xfrm>
          <a:off x="601420" y="973640"/>
          <a:ext cx="730596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96239F-6BF3-4D20-A5B6-91A3084CEF13}"/>
              </a:ext>
            </a:extLst>
          </p:cNvPr>
          <p:cNvSpPr txBox="1"/>
          <p:nvPr/>
        </p:nvSpPr>
        <p:spPr>
          <a:xfrm>
            <a:off x="73891" y="645587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*Source: https://unhsimap.org/public/emissions</a:t>
            </a:r>
            <a:endParaRPr lang="en-US" sz="16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9880C-5446-47B3-BD98-0FC1495AB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3" y="5926615"/>
            <a:ext cx="4133290" cy="931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CE373B-2EC0-4C86-B0D5-43A4E862AE57}"/>
              </a:ext>
            </a:extLst>
          </p:cNvPr>
          <p:cNvSpPr txBox="1"/>
          <p:nvPr/>
        </p:nvSpPr>
        <p:spPr>
          <a:xfrm>
            <a:off x="8201896" y="1140953"/>
            <a:ext cx="3709473" cy="4465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work of numerous campus stakeholders, Carnegie Mellon has reduced campus greenhouse gas emissions by more than 70% in comparison to the 2005 baseline.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11E61-342F-4FE3-AEC6-60FD141321E4}"/>
              </a:ext>
            </a:extLst>
          </p:cNvPr>
          <p:cNvSpPr txBox="1"/>
          <p:nvPr/>
        </p:nvSpPr>
        <p:spPr>
          <a:xfrm>
            <a:off x="601420" y="142527"/>
            <a:ext cx="91567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Comparison of Peer Emission Reporting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(Net Emissions Per Student)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8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3" y="5926615"/>
            <a:ext cx="4133290" cy="931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364836" y="2090172"/>
            <a:ext cx="114623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 goal of transparency and participation…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Sustainability Initiative will form a Climate Action Working Group to develop comprehensive recommendations to identify short and long term opportunities that will materially reduce the impact of university greenhouse gas emissions. 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5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3" y="5926615"/>
            <a:ext cx="4133290" cy="931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0" y="2394972"/>
            <a:ext cx="12040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and eliminate energy waste</a:t>
            </a:r>
          </a:p>
          <a:p>
            <a:endParaRPr lang="en-US" sz="2800" spc="-5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8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your support and insight. 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2C3FEFD-56F4-49DC-A1F5-808016E1886C}"/>
              </a:ext>
            </a:extLst>
          </p:cNvPr>
          <p:cNvSpPr/>
          <p:nvPr/>
        </p:nvSpPr>
        <p:spPr>
          <a:xfrm rot="13453458">
            <a:off x="3496995" y="2423767"/>
            <a:ext cx="1985554" cy="4683629"/>
          </a:xfrm>
          <a:custGeom>
            <a:avLst/>
            <a:gdLst>
              <a:gd name="connsiteX0" fmla="*/ 0 w 1985554"/>
              <a:gd name="connsiteY0" fmla="*/ 3690852 h 4683629"/>
              <a:gd name="connsiteX1" fmla="*/ 496389 w 1985554"/>
              <a:gd name="connsiteY1" fmla="*/ 3690852 h 4683629"/>
              <a:gd name="connsiteX2" fmla="*/ 496389 w 1985554"/>
              <a:gd name="connsiteY2" fmla="*/ 0 h 4683629"/>
              <a:gd name="connsiteX3" fmla="*/ 1489166 w 1985554"/>
              <a:gd name="connsiteY3" fmla="*/ 0 h 4683629"/>
              <a:gd name="connsiteX4" fmla="*/ 1489166 w 1985554"/>
              <a:gd name="connsiteY4" fmla="*/ 3690852 h 4683629"/>
              <a:gd name="connsiteX5" fmla="*/ 1985554 w 1985554"/>
              <a:gd name="connsiteY5" fmla="*/ 3690852 h 4683629"/>
              <a:gd name="connsiteX6" fmla="*/ 992777 w 1985554"/>
              <a:gd name="connsiteY6" fmla="*/ 4683629 h 4683629"/>
              <a:gd name="connsiteX7" fmla="*/ 0 w 1985554"/>
              <a:gd name="connsiteY7" fmla="*/ 3690852 h 468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5554" h="4683629" fill="none" extrusionOk="0">
                <a:moveTo>
                  <a:pt x="0" y="3690852"/>
                </a:moveTo>
                <a:cubicBezTo>
                  <a:pt x="231049" y="3653873"/>
                  <a:pt x="376770" y="3717910"/>
                  <a:pt x="496389" y="3690852"/>
                </a:cubicBezTo>
                <a:cubicBezTo>
                  <a:pt x="616888" y="3077250"/>
                  <a:pt x="612834" y="585625"/>
                  <a:pt x="496389" y="0"/>
                </a:cubicBezTo>
                <a:cubicBezTo>
                  <a:pt x="630957" y="76785"/>
                  <a:pt x="1261001" y="-39429"/>
                  <a:pt x="1489166" y="0"/>
                </a:cubicBezTo>
                <a:cubicBezTo>
                  <a:pt x="1585350" y="1492805"/>
                  <a:pt x="1601425" y="2346593"/>
                  <a:pt x="1489166" y="3690852"/>
                </a:cubicBezTo>
                <a:cubicBezTo>
                  <a:pt x="1676113" y="3689216"/>
                  <a:pt x="1893362" y="3675366"/>
                  <a:pt x="1985554" y="3690852"/>
                </a:cubicBezTo>
                <a:cubicBezTo>
                  <a:pt x="1803959" y="3974321"/>
                  <a:pt x="1224292" y="4322993"/>
                  <a:pt x="992777" y="4683629"/>
                </a:cubicBezTo>
                <a:cubicBezTo>
                  <a:pt x="834638" y="4620460"/>
                  <a:pt x="261888" y="3970919"/>
                  <a:pt x="0" y="3690852"/>
                </a:cubicBezTo>
                <a:close/>
              </a:path>
              <a:path w="1985554" h="4683629" stroke="0" extrusionOk="0">
                <a:moveTo>
                  <a:pt x="0" y="3690852"/>
                </a:moveTo>
                <a:cubicBezTo>
                  <a:pt x="199350" y="3705232"/>
                  <a:pt x="369612" y="3665915"/>
                  <a:pt x="496389" y="3690852"/>
                </a:cubicBezTo>
                <a:cubicBezTo>
                  <a:pt x="484338" y="2102434"/>
                  <a:pt x="405055" y="1681939"/>
                  <a:pt x="496389" y="0"/>
                </a:cubicBezTo>
                <a:cubicBezTo>
                  <a:pt x="869356" y="-30136"/>
                  <a:pt x="1178636" y="78945"/>
                  <a:pt x="1489166" y="0"/>
                </a:cubicBezTo>
                <a:cubicBezTo>
                  <a:pt x="1627934" y="1480722"/>
                  <a:pt x="1475274" y="2351826"/>
                  <a:pt x="1489166" y="3690852"/>
                </a:cubicBezTo>
                <a:cubicBezTo>
                  <a:pt x="1615204" y="3682567"/>
                  <a:pt x="1738763" y="3735321"/>
                  <a:pt x="1985554" y="3690852"/>
                </a:cubicBezTo>
                <a:cubicBezTo>
                  <a:pt x="1549081" y="4041874"/>
                  <a:pt x="1328898" y="4217347"/>
                  <a:pt x="992777" y="4683629"/>
                </a:cubicBezTo>
                <a:cubicBezTo>
                  <a:pt x="554985" y="4272782"/>
                  <a:pt x="230823" y="3825316"/>
                  <a:pt x="0" y="369085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08612275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dirty="0">
                <a:solidFill>
                  <a:srgbClr val="FF0000">
                    <a:alpha val="70000"/>
                  </a:srgb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Help Close This Gap</a:t>
            </a:r>
          </a:p>
        </p:txBody>
      </p:sp>
    </p:spTree>
    <p:extLst>
      <p:ext uri="{BB962C8B-B14F-4D97-AF65-F5344CB8AC3E}">
        <p14:creationId xmlns:p14="http://schemas.microsoft.com/office/powerpoint/2010/main" val="394812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-69675" y="2342717"/>
            <a:ext cx="38840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Winter Break</a:t>
            </a:r>
          </a:p>
          <a:p>
            <a:pPr algn="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Waste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DACE4F-CD29-45C0-A84D-F0FF8437D96E}"/>
              </a:ext>
            </a:extLst>
          </p:cNvPr>
          <p:cNvGrpSpPr/>
          <p:nvPr/>
        </p:nvGrpSpPr>
        <p:grpSpPr>
          <a:xfrm>
            <a:off x="3722910" y="2342717"/>
            <a:ext cx="940526" cy="1545508"/>
            <a:chOff x="4106090" y="2394971"/>
            <a:chExt cx="940526" cy="15455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D44C4-1211-4ACA-BB01-D92F0E76AACA}"/>
                </a:ext>
              </a:extLst>
            </p:cNvPr>
            <p:cNvSpPr txBox="1"/>
            <p:nvPr/>
          </p:nvSpPr>
          <p:spPr>
            <a:xfrm>
              <a:off x="4106090" y="2394971"/>
              <a:ext cx="93181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8000" dirty="0"/>
                <a:t>~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C4147A-42EE-4971-A926-AA1A516B7A43}"/>
                </a:ext>
              </a:extLst>
            </p:cNvPr>
            <p:cNvSpPr txBox="1"/>
            <p:nvPr/>
          </p:nvSpPr>
          <p:spPr>
            <a:xfrm>
              <a:off x="4114799" y="2617040"/>
              <a:ext cx="93181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8000" dirty="0"/>
                <a:t>~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1F111C-6FBF-4B71-BB48-9E03E7B5D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" t="12884" r="2443" b="25301"/>
          <a:stretch/>
        </p:blipFill>
        <p:spPr>
          <a:xfrm>
            <a:off x="4847392" y="1637211"/>
            <a:ext cx="7193281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0" y="1907293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of your department spaces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always available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the semester to support students and faculty</a:t>
            </a:r>
          </a:p>
          <a:p>
            <a:pPr algn="ctr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'always on'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of service may not be prudent over the break</a:t>
            </a:r>
          </a:p>
          <a:p>
            <a:pPr algn="ctr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us understand how your spaces will be used from 12/23 to 1/2/23 </a:t>
            </a:r>
          </a:p>
        </p:txBody>
      </p:sp>
    </p:spTree>
    <p:extLst>
      <p:ext uri="{BB962C8B-B14F-4D97-AF65-F5344CB8AC3E}">
        <p14:creationId xmlns:p14="http://schemas.microsoft.com/office/powerpoint/2010/main" val="98511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3" y="5926615"/>
            <a:ext cx="4133290" cy="931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039F7-AC04-4AA4-AEC3-57EAEFF20E8D}"/>
              </a:ext>
            </a:extLst>
          </p:cNvPr>
          <p:cNvSpPr txBox="1"/>
          <p:nvPr/>
        </p:nvSpPr>
        <p:spPr>
          <a:xfrm>
            <a:off x="0" y="2194673"/>
            <a:ext cx="12192000" cy="66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3C8D5-218E-4821-A3E4-0FB38549E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14"/>
          <a:stretch/>
        </p:blipFill>
        <p:spPr>
          <a:xfrm>
            <a:off x="5155474" y="-3216"/>
            <a:ext cx="7036526" cy="6861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268A15-D768-4F11-9A10-4FA5B0E96EC9}"/>
              </a:ext>
            </a:extLst>
          </p:cNvPr>
          <p:cNvSpPr txBox="1"/>
          <p:nvPr/>
        </p:nvSpPr>
        <p:spPr>
          <a:xfrm>
            <a:off x="217715" y="1048590"/>
            <a:ext cx="4502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research or critical spaces, we will default to keeping systems </a:t>
            </a:r>
            <a:r>
              <a:rPr lang="en-US" sz="28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operating normally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31391-DD4D-43D5-BFD5-E93941E934E2}"/>
              </a:ext>
            </a:extLst>
          </p:cNvPr>
          <p:cNvSpPr txBox="1"/>
          <p:nvPr/>
        </p:nvSpPr>
        <p:spPr>
          <a:xfrm>
            <a:off x="217713" y="3993529"/>
            <a:ext cx="4702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other areas, we will default to </a:t>
            </a:r>
            <a:r>
              <a:rPr lang="en-US" sz="2800" b="1" cap="all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operating with an unoccupied setback temperature (not OFF)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33EA3-F5EB-418D-8C6F-E9DDB66B504F}"/>
              </a:ext>
            </a:extLst>
          </p:cNvPr>
          <p:cNvSpPr/>
          <p:nvPr/>
        </p:nvSpPr>
        <p:spPr>
          <a:xfrm>
            <a:off x="8673737" y="5028437"/>
            <a:ext cx="1706880" cy="317864"/>
          </a:xfrm>
          <a:prstGeom prst="rect">
            <a:avLst/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5B169-692F-4104-A903-87D94F4058BB}"/>
              </a:ext>
            </a:extLst>
          </p:cNvPr>
          <p:cNvSpPr/>
          <p:nvPr/>
        </p:nvSpPr>
        <p:spPr>
          <a:xfrm>
            <a:off x="8673737" y="4702303"/>
            <a:ext cx="1706880" cy="326133"/>
          </a:xfrm>
          <a:prstGeom prst="rect">
            <a:avLst/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820EE-8629-440E-BAF9-4C2BB4ED0B3D}"/>
              </a:ext>
            </a:extLst>
          </p:cNvPr>
          <p:cNvSpPr txBox="1"/>
          <p:nvPr/>
        </p:nvSpPr>
        <p:spPr>
          <a:xfrm>
            <a:off x="8255725" y="4058940"/>
            <a:ext cx="2360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</a:p>
          <a:p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4694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4951DE8-C49A-4C04-ABE9-B7C53135089C}"/>
              </a:ext>
            </a:extLst>
          </p:cNvPr>
          <p:cNvGrpSpPr/>
          <p:nvPr/>
        </p:nvGrpSpPr>
        <p:grpSpPr>
          <a:xfrm>
            <a:off x="79602" y="3135090"/>
            <a:ext cx="12032795" cy="3196045"/>
            <a:chOff x="705394" y="2220686"/>
            <a:chExt cx="9901646" cy="26299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7AFB763-A91F-4EC2-A59A-94DB333F3C90}"/>
                </a:ext>
              </a:extLst>
            </p:cNvPr>
            <p:cNvSpPr/>
            <p:nvPr/>
          </p:nvSpPr>
          <p:spPr>
            <a:xfrm>
              <a:off x="705394" y="2220686"/>
              <a:ext cx="2629988" cy="2629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WHAT’S </a:t>
              </a:r>
            </a:p>
            <a:p>
              <a:pPr algn="ctr"/>
              <a:r>
                <a:rPr lang="en-US" sz="2800" dirty="0">
                  <a:solidFill>
                    <a:srgbClr val="00B05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ON</a:t>
              </a:r>
            </a:p>
            <a:p>
              <a:pPr algn="ctr"/>
              <a:endParaRPr lang="en-US" sz="20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…we will put everything else on setback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82F5310-9574-4E1F-92E3-367BC301BEA1}"/>
                </a:ext>
              </a:extLst>
            </p:cNvPr>
            <p:cNvSpPr/>
            <p:nvPr/>
          </p:nvSpPr>
          <p:spPr>
            <a:xfrm>
              <a:off x="4341223" y="2220686"/>
              <a:ext cx="2629988" cy="2629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WHERE TO SETBACK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…we will leave everything else as normal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EA1F3D-D9F4-44A5-99DE-66C5D19D4FBA}"/>
                </a:ext>
              </a:extLst>
            </p:cNvPr>
            <p:cNvSpPr/>
            <p:nvPr/>
          </p:nvSpPr>
          <p:spPr>
            <a:xfrm>
              <a:off x="7977052" y="2220686"/>
              <a:ext cx="2629988" cy="2629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FULL STORY</a:t>
              </a:r>
            </a:p>
            <a:p>
              <a:pPr algn="ctr"/>
              <a:endPara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…we will follow your instructions</a:t>
              </a:r>
            </a:p>
            <a:p>
              <a:pPr algn="ctr"/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B5BF94-1CBF-477C-9A5F-08A3CC3F37E3}"/>
              </a:ext>
            </a:extLst>
          </p:cNvPr>
          <p:cNvSpPr txBox="1"/>
          <p:nvPr/>
        </p:nvSpPr>
        <p:spPr>
          <a:xfrm>
            <a:off x="175395" y="1447537"/>
            <a:ext cx="300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Administration Buildings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31334-F8B6-4482-958A-A055B389FA77}"/>
              </a:ext>
            </a:extLst>
          </p:cNvPr>
          <p:cNvSpPr txBox="1"/>
          <p:nvPr/>
        </p:nvSpPr>
        <p:spPr>
          <a:xfrm>
            <a:off x="4593770" y="1447536"/>
            <a:ext cx="300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Research or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Critical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B2D2B-2722-4876-816E-078988545224}"/>
              </a:ext>
            </a:extLst>
          </p:cNvPr>
          <p:cNvSpPr txBox="1"/>
          <p:nvPr/>
        </p:nvSpPr>
        <p:spPr>
          <a:xfrm>
            <a:off x="9012145" y="1447535"/>
            <a:ext cx="300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VIP or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73343-016F-4639-A1FD-7BECCB0BCE9A}"/>
              </a:ext>
            </a:extLst>
          </p:cNvPr>
          <p:cNvSpPr txBox="1"/>
          <p:nvPr/>
        </p:nvSpPr>
        <p:spPr>
          <a:xfrm>
            <a:off x="175394" y="342501"/>
            <a:ext cx="1184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Suggestions on How to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369395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13223</TotalTime>
  <Words>451</Words>
  <Application>Microsoft Office PowerPoint</Application>
  <PresentationFormat>Widescreen</PresentationFormat>
  <Paragraphs>87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Dreaming Outloud Pro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A Guenther</dc:creator>
  <cp:lastModifiedBy>Shannon E Wetzel</cp:lastModifiedBy>
  <cp:revision>8</cp:revision>
  <dcterms:created xsi:type="dcterms:W3CDTF">2022-11-21T16:31:42Z</dcterms:created>
  <dcterms:modified xsi:type="dcterms:W3CDTF">2022-12-06T14:16:09Z</dcterms:modified>
</cp:coreProperties>
</file>