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3" r:id="rId4"/>
    <p:sldId id="257" r:id="rId5"/>
    <p:sldId id="256" r:id="rId6"/>
    <p:sldId id="272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0D77-AACA-41BC-827F-84A74147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0E402-57B8-4DD9-8E60-94859E35E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942D-C435-447F-8CBC-D645B866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249E1-D6CD-4D78-966D-B09030B1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FA49-04AC-40B9-ADAC-122E78C0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0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F3AF-7F31-46BD-8F14-3961F4D6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10CE-B77D-4663-8FA8-6F78F8382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BBEA-1DB3-4486-9D3C-22105A02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591A8-253D-406C-8FB3-2E3646AF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FAAD-06BD-44CF-AB97-75D2A1F6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0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D6E89-4873-49C2-B3EF-7305996C4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3DF41-5E16-4943-AD02-E7DC2497B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CD6BF-A902-46B9-A256-6093AE37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CC407-1A3C-4767-87EB-7BDFD0A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98B2E-030C-49A4-90FD-54ED0F2C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68E7-E422-4E4E-8E17-CE357137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C976-E001-4819-9F33-B8B256C3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8CBF2-B503-434C-BFAE-82879B7E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46FD1-DD14-492B-A4E2-4FB47329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9E2E9-1EA6-4A95-9EC6-050A00B8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6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D21C-7551-493D-80E9-F2523F98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004D0-2B37-4378-9E4A-70CFC5479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9245B-BAD6-4D09-B83A-1CC07CCE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FD1F6-65B3-4A19-9E4D-42143622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E0E7C-99E5-4C77-BB8E-39F30E09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5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2262-1A1C-4E44-B5A5-5F07BEF6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8093-E17A-4D23-A391-D3071D0D4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D6D91-DC6E-4F7D-85AE-E25A11D7E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46A74-775E-43E9-A8D6-E0F10E23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2A11F-9B38-461F-A8F7-30275338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C7A5B-A8F7-4E4C-9FD7-35395238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0FB2-7820-4910-AA67-1FF6F594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F1A6D-6613-400D-9636-1CDA2698F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EA918-397A-48DE-A914-D012EF3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A04C0-A2BA-4DD1-9793-7CF6E8FDA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596EB-1DBB-414E-B48B-80F778FC9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FB895-4324-401C-9694-1932266C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89734-399E-4BA8-90BA-E12573E8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D2BE9-A42D-4EE6-958B-4BEAB948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CBD4-7494-4E76-8682-D3A73609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04ABC-05CE-4297-BA34-2B882BF5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E8A25-14BA-4667-A7DE-201C535A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03D71-4BE7-4789-950D-7204BE07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162DB-E4DE-4CE3-8E47-F89371F5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B4A67-63F0-46B7-98A8-E97B822C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11BFD-A6DF-41A6-8111-A413F029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8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5D33-A4F8-461A-918C-BA9B22D4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9BF7-AC1D-416F-9943-D24AE57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BE75-CB34-4F4B-AF47-3E19B4D84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B6104-ED05-4B50-9F05-9F735F24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40E4B-A571-4F22-A4A1-3DAB54D5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FCF8E-FE7E-41F1-9B15-7F41AD63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23AA-82D4-46BF-BD35-2BED82B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C8C91-4113-41EA-A904-E758F804E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B1DCA-46C4-4145-BAE6-DF24118AF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ED28A-382A-43E3-BA65-2C676752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D91B8-CACC-40BA-AA3E-836F45CB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D827-CC8C-49B0-ADA0-EE5DDEBD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67B87-5EE5-4E9C-B123-7253B68B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D184D-9C21-4E0E-A147-C87EAFCA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098CF-582A-4C43-8947-96EF3547C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5806-1D84-49C0-AE5C-BC019F72DBF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BD507-A8BF-4849-A396-402BBDE03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F5491-2F1D-4D43-8DD6-097CB4F35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5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7684E-FEBC-4CAC-BCF1-D9DAD1125E24}"/>
              </a:ext>
            </a:extLst>
          </p:cNvPr>
          <p:cNvSpPr txBox="1"/>
          <p:nvPr/>
        </p:nvSpPr>
        <p:spPr>
          <a:xfrm>
            <a:off x="144379" y="1289953"/>
            <a:ext cx="1204762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Planned Building Power Outages</a:t>
            </a:r>
          </a:p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Electrical Equipment Testing and Maintenance</a:t>
            </a:r>
          </a:p>
          <a:p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Meeting Purpose: </a:t>
            </a:r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	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Briefing on Planned Power Outages for Electrical Testing and Maintenance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 of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Buildings Affected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Calendar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57107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C61D14-5629-4133-BA28-FB699ABEACEC}"/>
              </a:ext>
            </a:extLst>
          </p:cNvPr>
          <p:cNvSpPr txBox="1"/>
          <p:nvPr/>
        </p:nvSpPr>
        <p:spPr>
          <a:xfrm>
            <a:off x="0" y="1224793"/>
            <a:ext cx="11908972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Electrical Equipment Testing &amp; Maintenance in January 2023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Hour Power Outages - Emergency Power will be ACTIVE for the Duration</a:t>
            </a:r>
          </a:p>
          <a:p>
            <a:pPr>
              <a:spcBef>
                <a:spcPts val="600"/>
              </a:spcBef>
            </a:pP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of three meetings / briefings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Intended to start information exchange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 testing and maintenance on main electrical equipment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in January allows us to perform repairs in after commencement</a:t>
            </a: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9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C61D14-5629-4133-BA28-FB699ABEACEC}"/>
              </a:ext>
            </a:extLst>
          </p:cNvPr>
          <p:cNvSpPr txBox="1"/>
          <p:nvPr/>
        </p:nvSpPr>
        <p:spPr>
          <a:xfrm>
            <a:off x="0" y="1400961"/>
            <a:ext cx="11908972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Electrical Equipment Testing &amp; Maintenance in January 2023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Hour Power Outages - Emergency Power will be ACTIVE for the Duration</a:t>
            </a:r>
          </a:p>
          <a:p>
            <a:pPr>
              <a:spcBef>
                <a:spcPts val="600"/>
              </a:spcBef>
            </a:pP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testing and maintenance will require building power outages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target week for the work is January 8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and outages are weather dependent.  Very cold weather will cancel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planning duration for a typical building outage is 8 hours</a:t>
            </a:r>
            <a:endParaRPr lang="en-US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3E8B96-BC96-49E0-AE2A-200BAF1273F8}"/>
              </a:ext>
            </a:extLst>
          </p:cNvPr>
          <p:cNvSpPr txBox="1"/>
          <p:nvPr/>
        </p:nvSpPr>
        <p:spPr>
          <a:xfrm>
            <a:off x="185057" y="1443841"/>
            <a:ext cx="6094602" cy="419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Doherty Hall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FMS Building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Gates Hillman Center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Hamburg / Smith Hall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Hamerschlag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Hall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RMCIC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Newell Simon Hall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Purnell Center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Tepper Building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4EE9F-003B-4A56-86D0-4AC5B5420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439" y="1120799"/>
            <a:ext cx="7848475" cy="486635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6F24015-EB2C-4C95-B1F6-E5E02DBB65C2}"/>
              </a:ext>
            </a:extLst>
          </p:cNvPr>
          <p:cNvSpPr/>
          <p:nvPr/>
        </p:nvSpPr>
        <p:spPr>
          <a:xfrm>
            <a:off x="4821146" y="3407017"/>
            <a:ext cx="293914" cy="2939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E0E3E4-1BEB-4844-9C5F-09EF46D15F39}"/>
              </a:ext>
            </a:extLst>
          </p:cNvPr>
          <p:cNvSpPr/>
          <p:nvPr/>
        </p:nvSpPr>
        <p:spPr>
          <a:xfrm>
            <a:off x="6574537" y="2368451"/>
            <a:ext cx="293914" cy="2939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78AB5F-36B0-41C9-95FB-21DC0550AB4F}"/>
              </a:ext>
            </a:extLst>
          </p:cNvPr>
          <p:cNvSpPr/>
          <p:nvPr/>
        </p:nvSpPr>
        <p:spPr>
          <a:xfrm>
            <a:off x="5116131" y="1970472"/>
            <a:ext cx="293914" cy="2939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E599FC-B08D-43DE-AD39-B0FC6D8F32EE}"/>
              </a:ext>
            </a:extLst>
          </p:cNvPr>
          <p:cNvSpPr/>
          <p:nvPr/>
        </p:nvSpPr>
        <p:spPr>
          <a:xfrm>
            <a:off x="6502104" y="3367607"/>
            <a:ext cx="293914" cy="2939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642BBC-54C7-44A9-8AE1-0E92E2CB1C96}"/>
              </a:ext>
            </a:extLst>
          </p:cNvPr>
          <p:cNvSpPr/>
          <p:nvPr/>
        </p:nvSpPr>
        <p:spPr>
          <a:xfrm>
            <a:off x="5802086" y="1191005"/>
            <a:ext cx="293914" cy="2939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D5760A-59B9-4FEE-BEF0-7D1A60B966B9}"/>
              </a:ext>
            </a:extLst>
          </p:cNvPr>
          <p:cNvSpPr/>
          <p:nvPr/>
        </p:nvSpPr>
        <p:spPr>
          <a:xfrm>
            <a:off x="7312377" y="2472288"/>
            <a:ext cx="293914" cy="2939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B75B5C-B9BA-4C3D-89F8-FF4D1CB39FD3}"/>
              </a:ext>
            </a:extLst>
          </p:cNvPr>
          <p:cNvSpPr/>
          <p:nvPr/>
        </p:nvSpPr>
        <p:spPr>
          <a:xfrm>
            <a:off x="5116131" y="2652433"/>
            <a:ext cx="293914" cy="2939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C90DBB-13F5-4E7D-A3EF-A37AF2868CEB}"/>
              </a:ext>
            </a:extLst>
          </p:cNvPr>
          <p:cNvSpPr txBox="1"/>
          <p:nvPr/>
        </p:nvSpPr>
        <p:spPr>
          <a:xfrm>
            <a:off x="185057" y="122247"/>
            <a:ext cx="1191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Buildings Identified for 8 Hour Power Shutdown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63422AF-5CAB-408D-9CB0-00D77D8CED4B}"/>
              </a:ext>
            </a:extLst>
          </p:cNvPr>
          <p:cNvSpPr/>
          <p:nvPr/>
        </p:nvSpPr>
        <p:spPr>
          <a:xfrm>
            <a:off x="5714845" y="2568013"/>
            <a:ext cx="293914" cy="2939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563322-C95E-277E-EBC6-C291A12E75D8}"/>
              </a:ext>
            </a:extLst>
          </p:cNvPr>
          <p:cNvSpPr/>
          <p:nvPr/>
        </p:nvSpPr>
        <p:spPr>
          <a:xfrm>
            <a:off x="5802086" y="1965621"/>
            <a:ext cx="293914" cy="2939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2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811823-0DC6-4034-9416-71EB1A3DB5EC}"/>
              </a:ext>
            </a:extLst>
          </p:cNvPr>
          <p:cNvSpPr txBox="1"/>
          <p:nvPr/>
        </p:nvSpPr>
        <p:spPr>
          <a:xfrm>
            <a:off x="121032" y="2810265"/>
            <a:ext cx="10784656" cy="169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Winter Break - ends </a:t>
            </a:r>
            <a:r>
              <a:rPr lang="en-US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January 3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 Semester Starts – </a:t>
            </a:r>
            <a:r>
              <a:rPr lang="en-US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January 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7DDC3-7957-43F1-934F-E0E913922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02"/>
          <a:stretch/>
        </p:blipFill>
        <p:spPr>
          <a:xfrm>
            <a:off x="5937397" y="1585520"/>
            <a:ext cx="6108404" cy="357371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98C097C9-5375-4373-8F04-987A31F9B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10" y="3145871"/>
            <a:ext cx="602889" cy="753611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AB293A88-F6C6-438E-94A7-7EB32DEF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66" y="3145871"/>
            <a:ext cx="602889" cy="753611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39A75819-A799-4BF8-9CA5-2FA992691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21" y="3145871"/>
            <a:ext cx="602889" cy="753611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81A5A867-1CB7-4284-9801-90F8BD8D4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86" y="3145871"/>
            <a:ext cx="602889" cy="75361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BE498473-1ECB-4945-AB37-00EB3F544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42" y="3145871"/>
            <a:ext cx="602889" cy="753611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8A233421-48FB-4A77-AC8B-28DCFC7D1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998" y="3145871"/>
            <a:ext cx="602889" cy="753611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ECFDFB36-46B4-4542-981F-D068D664F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645" y="3145173"/>
            <a:ext cx="602889" cy="753611"/>
          </a:xfrm>
          <a:prstGeom prst="rect">
            <a:avLst/>
          </a:prstGeom>
        </p:spPr>
      </p:pic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69B19F18-F3D4-4A49-BBEF-EA9A01D3C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41" y="1899757"/>
            <a:ext cx="602889" cy="753611"/>
          </a:xfrm>
          <a:prstGeom prst="rect">
            <a:avLst/>
          </a:prstGeom>
        </p:spPr>
      </p:pic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79329C95-5506-44A5-B9D2-7DF786CD2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96" y="1899757"/>
            <a:ext cx="602889" cy="753611"/>
          </a:xfrm>
          <a:prstGeom prst="rect">
            <a:avLst/>
          </a:prstGeom>
        </p:spPr>
      </p:pic>
      <p:pic>
        <p:nvPicPr>
          <p:cNvPr id="36" name="Picture 35" descr="Shape&#10;&#10;Description automatically generated">
            <a:extLst>
              <a:ext uri="{FF2B5EF4-FFF2-40B4-BE49-F238E27FC236}">
                <a16:creationId xmlns:a16="http://schemas.microsoft.com/office/drawing/2014/main" id="{3B56F692-8731-47E6-8C2D-9D338E84B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61" y="1899757"/>
            <a:ext cx="602889" cy="753611"/>
          </a:xfrm>
          <a:prstGeom prst="rect">
            <a:avLst/>
          </a:prstGeom>
        </p:spPr>
      </p:pic>
      <p:pic>
        <p:nvPicPr>
          <p:cNvPr id="37" name="Picture 36" descr="Shape&#10;&#10;Description automatically generated">
            <a:extLst>
              <a:ext uri="{FF2B5EF4-FFF2-40B4-BE49-F238E27FC236}">
                <a16:creationId xmlns:a16="http://schemas.microsoft.com/office/drawing/2014/main" id="{A75BAB99-5605-48FC-91BE-596251AF9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17" y="1899757"/>
            <a:ext cx="602889" cy="753611"/>
          </a:xfrm>
          <a:prstGeom prst="rect">
            <a:avLst/>
          </a:prstGeom>
        </p:spPr>
      </p:pic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F60846EF-69E5-4E33-B7B7-8B2541DFF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473" y="1899757"/>
            <a:ext cx="602889" cy="753611"/>
          </a:xfrm>
          <a:prstGeom prst="rect">
            <a:avLst/>
          </a:prstGeom>
        </p:spPr>
      </p:pic>
      <p:pic>
        <p:nvPicPr>
          <p:cNvPr id="40" name="Picture 39" descr="Shape&#10;&#10;Description automatically generated">
            <a:extLst>
              <a:ext uri="{FF2B5EF4-FFF2-40B4-BE49-F238E27FC236}">
                <a16:creationId xmlns:a16="http://schemas.microsoft.com/office/drawing/2014/main" id="{2EA343D4-9191-4164-A730-B99DC4737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46" y="1899756"/>
            <a:ext cx="602889" cy="75361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D2575AD-0592-447D-824C-41D67066403A}"/>
              </a:ext>
            </a:extLst>
          </p:cNvPr>
          <p:cNvSpPr txBox="1"/>
          <p:nvPr/>
        </p:nvSpPr>
        <p:spPr>
          <a:xfrm>
            <a:off x="157770" y="1151422"/>
            <a:ext cx="560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Target Dates </a:t>
            </a:r>
          </a:p>
          <a:p>
            <a:r>
              <a:rPr lang="en-US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 Hour Power Shutdowns</a:t>
            </a:r>
          </a:p>
          <a:p>
            <a:r>
              <a:rPr lang="en-US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Week of January 8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5846354-1137-46C1-8CB0-9A1FDDD8029E}"/>
              </a:ext>
            </a:extLst>
          </p:cNvPr>
          <p:cNvSpPr/>
          <p:nvPr/>
        </p:nvSpPr>
        <p:spPr>
          <a:xfrm>
            <a:off x="7732577" y="2506212"/>
            <a:ext cx="2621118" cy="832607"/>
          </a:xfrm>
          <a:custGeom>
            <a:avLst/>
            <a:gdLst>
              <a:gd name="connsiteX0" fmla="*/ 0 w 830510"/>
              <a:gd name="connsiteY0" fmla="*/ 0 h 654341"/>
              <a:gd name="connsiteX1" fmla="*/ 830510 w 830510"/>
              <a:gd name="connsiteY1" fmla="*/ 8389 h 654341"/>
              <a:gd name="connsiteX2" fmla="*/ 830510 w 830510"/>
              <a:gd name="connsiteY2" fmla="*/ 637563 h 654341"/>
              <a:gd name="connsiteX3" fmla="*/ 0 w 830510"/>
              <a:gd name="connsiteY3" fmla="*/ 654341 h 654341"/>
              <a:gd name="connsiteX4" fmla="*/ 0 w 830510"/>
              <a:gd name="connsiteY4" fmla="*/ 0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10" h="654341">
                <a:moveTo>
                  <a:pt x="0" y="0"/>
                </a:moveTo>
                <a:lnTo>
                  <a:pt x="830510" y="8389"/>
                </a:lnTo>
                <a:lnTo>
                  <a:pt x="830510" y="637563"/>
                </a:lnTo>
                <a:lnTo>
                  <a:pt x="0" y="654341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DFDB1F-31A0-42C3-B438-D92A89C4C183}"/>
              </a:ext>
            </a:extLst>
          </p:cNvPr>
          <p:cNvSpPr txBox="1"/>
          <p:nvPr/>
        </p:nvSpPr>
        <p:spPr>
          <a:xfrm>
            <a:off x="6241213" y="929711"/>
            <a:ext cx="5603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240532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7684E-FEBC-4CAC-BCF1-D9DAD1125E24}"/>
              </a:ext>
            </a:extLst>
          </p:cNvPr>
          <p:cNvSpPr txBox="1"/>
          <p:nvPr/>
        </p:nvSpPr>
        <p:spPr>
          <a:xfrm>
            <a:off x="144379" y="412983"/>
            <a:ext cx="12047621" cy="6065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Planned Building Power Outages Week of January 8</a:t>
            </a:r>
          </a:p>
          <a:p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for Department Representatives: </a:t>
            </a:r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	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aware that building power outages are being planned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collecting questions or concerns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feedback on any conflicts for week of January 8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example 'major conference planned'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Requesting preliminary feedback, no later than 10/31/2023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planning update will be 11/15/2023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planning update will be 12/15/2023</a:t>
            </a:r>
          </a:p>
        </p:txBody>
      </p:sp>
    </p:spTree>
    <p:extLst>
      <p:ext uri="{BB962C8B-B14F-4D97-AF65-F5344CB8AC3E}">
        <p14:creationId xmlns:p14="http://schemas.microsoft.com/office/powerpoint/2010/main" val="338574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27124</TotalTime>
  <Words>264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A Guenther</dc:creator>
  <cp:lastModifiedBy>Shannon E Wetzel</cp:lastModifiedBy>
  <cp:revision>12</cp:revision>
  <cp:lastPrinted>2023-02-16T19:39:45Z</cp:lastPrinted>
  <dcterms:created xsi:type="dcterms:W3CDTF">2023-02-01T18:31:53Z</dcterms:created>
  <dcterms:modified xsi:type="dcterms:W3CDTF">2023-10-16T17:28:15Z</dcterms:modified>
</cp:coreProperties>
</file>