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403" r:id="rId3"/>
    <p:sldId id="402" r:id="rId4"/>
    <p:sldId id="410" r:id="rId5"/>
    <p:sldId id="411" r:id="rId6"/>
    <p:sldId id="406" r:id="rId7"/>
    <p:sldId id="407" r:id="rId8"/>
    <p:sldId id="408" r:id="rId9"/>
    <p:sldId id="40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7C484-83D3-4BB0-BB01-1CB954E1F70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4800D-8D3D-45AF-B879-DC07DBF60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27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24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24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31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05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90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97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231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ED5E4-BB84-17D6-B1D7-FFEDDFDC54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2618D-93BB-0CA8-083B-8CE805E4A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82781-7B95-63C2-597D-3069431A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C1BD7-AFBB-FD9E-874E-B196CB97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1DCD4-D6D7-910E-43CD-9E8E47BF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5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9BECE-A235-1BE9-AE2C-CDE38072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927D6-CD77-E471-3E09-2BE768D5B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56EF4-28B5-973B-1574-23F2EA8E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CD44C-6752-0A8D-F6A2-63A607F0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A85ED-0A74-0AE7-84FF-1EFAA84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4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A6180C-32B5-CE5C-D76D-B98CF8805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A549E-A84C-AAD4-89C7-C83B5B88D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87738-D56B-6510-3EA4-923799F9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9F2F7-CC0C-AC10-AA38-C0228B8A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2CA43-286A-1BB5-301E-41CFE8B50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2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24CD7A-725F-9944-93F4-585EA7580F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54363" y="3044825"/>
            <a:ext cx="5883275" cy="76835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aseline="0">
                <a:solidFill>
                  <a:schemeClr val="bg1"/>
                </a:solidFill>
              </a:defRPr>
            </a:lvl1pPr>
            <a:lvl2pPr>
              <a:defRPr sz="4400"/>
            </a:lvl2pPr>
            <a:lvl3pPr>
              <a:defRPr sz="4400"/>
            </a:lvl3pPr>
            <a:lvl4pPr>
              <a:defRPr sz="4400"/>
            </a:lvl4pPr>
            <a:lvl5pPr>
              <a:defRPr sz="4400"/>
            </a:lvl5pPr>
          </a:lstStyle>
          <a:p>
            <a:pPr lvl="0"/>
            <a:r>
              <a:rPr lang="en-US" dirty="0"/>
              <a:t>New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3447848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E074F5-EFB6-984F-B0E2-65724356BCE8}"/>
              </a:ext>
            </a:extLst>
          </p:cNvPr>
          <p:cNvSpPr/>
          <p:nvPr userDrawn="1"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335568" y="6328495"/>
            <a:ext cx="350415" cy="338554"/>
          </a:xfrm>
        </p:spPr>
        <p:txBody>
          <a:bodyPr/>
          <a:lstStyle>
            <a:lvl1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5D90BB-CDFB-F24F-B002-2F90E78260A5}"/>
              </a:ext>
            </a:extLst>
          </p:cNvPr>
          <p:cNvCxnSpPr>
            <a:cxnSpLocks/>
          </p:cNvCxnSpPr>
          <p:nvPr userDrawn="1"/>
        </p:nvCxnSpPr>
        <p:spPr>
          <a:xfrm>
            <a:off x="2384121" y="2001772"/>
            <a:ext cx="9177402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64318D0-91C0-A945-85E3-9719A49296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4784" y="6375748"/>
            <a:ext cx="2877363" cy="252955"/>
          </a:xfrm>
          <a:prstGeom prst="rect">
            <a:avLst/>
          </a:prstGeom>
        </p:spPr>
      </p:pic>
      <p:sp>
        <p:nvSpPr>
          <p:cNvPr id="13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384425" y="1157288"/>
            <a:ext cx="5883275" cy="646112"/>
          </a:xfrm>
        </p:spPr>
        <p:txBody>
          <a:bodyPr anchor="ctr">
            <a:normAutofit/>
          </a:bodyPr>
          <a:lstStyle>
            <a:lvl1pPr marL="0" indent="0">
              <a:buNone/>
              <a:defRPr sz="36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Slide Headline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393950" y="2535238"/>
            <a:ext cx="6816725" cy="3067050"/>
          </a:xfrm>
        </p:spPr>
        <p:txBody>
          <a:bodyPr/>
          <a:lstStyle>
            <a:lvl1pPr marL="347472" indent="-347472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defRPr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bulleted list.</a:t>
            </a:r>
          </a:p>
          <a:p>
            <a:pPr lvl="0"/>
            <a:r>
              <a:rPr lang="en-US" dirty="0"/>
              <a:t>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2708275" y="6342063"/>
            <a:ext cx="5768163" cy="27622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i="1" baseline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source title</a:t>
            </a:r>
          </a:p>
        </p:txBody>
      </p:sp>
    </p:spTree>
    <p:extLst>
      <p:ext uri="{BB962C8B-B14F-4D97-AF65-F5344CB8AC3E}">
        <p14:creationId xmlns:p14="http://schemas.microsoft.com/office/powerpoint/2010/main" val="1270387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746FB-719A-3776-5F2D-279232564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38D41-B8A2-D49C-478E-3ECCD85F0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A2467-0F5B-38AE-9C09-46E89F87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D00D-55F9-B5EE-878F-CFFE150F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6C7B0-DE86-D1D6-1580-DBC6B71BC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0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F5B08-2F94-CF1E-78DC-D48030347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0DF63-77CA-718B-9A06-EBDE73652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C0F8D-CC37-C4CE-A6EC-F5C438653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77A66-B0BA-34EB-1856-B9452FE3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7177C-C03D-CA02-BBE0-9944B750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1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909B-D9A1-C6A8-E592-33370CA08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E9259-594D-08C1-B8DF-641E91FAA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8D6EE-E8EF-7A7B-7B75-16ECC7BA7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D74FB-2CDD-3B98-8D83-4A3EC5150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31499-22E3-0417-35D5-93A5DC12F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FD44F-0EA2-E185-4ED2-472963306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1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54A76-4738-7DF2-3FD8-B61CB2C82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098C1-28E0-F5E9-5142-C28979A88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4B6AD-96DF-DE98-E0AE-BE9A3C57B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9D08FC-8BE7-4E42-A5DB-D0C90E9E1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9A50F3-C43B-A390-B050-52C61369F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F48701-B6F2-9CE7-9169-1A95DBE9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C5BDA-1618-2617-2268-9F10EC72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3DA62D-6F4D-C114-3CCD-E5FA17E8F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7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6722-C4CE-C40B-17A9-B9DB9B10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FB0FA-4619-9DF6-A024-BBAFD986C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DD480-11E7-8907-5216-936C05982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09FC6-F4D3-F727-D2EB-4881CCCF5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2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B239F1-12C9-F58C-91DE-8240DF22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2DD00-113B-69E8-15CE-44398D187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4D955-24FE-4FF7-0AA6-D5C787DD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6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D695E-531B-BE74-AFFA-4DB99956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CBBF4-587D-4689-68FF-F4101D337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D1D32-B5AB-124F-1F11-A6C922F47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3FA78-1536-5BB9-D3AD-6E33C5B1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8B346-1581-2F4B-6880-CD277204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EDD30-BA42-2B0C-98DD-4ADCF693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7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5FEF7-EA02-D64B-A2EC-20A1F2D6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3A1F93-E361-91B0-7DB0-924F8B982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D6C0C8-31FB-4062-CB63-9D23979FE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91E57-9D31-EA47-993D-CAA2038F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28D-6598-48B2-A7DE-EFD4BF4DAE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EC693-9238-B8CC-2F11-5DEAE02D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85AB2-2DB7-B075-60B5-32C35B723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6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F30193-75AB-2666-9D15-52E3128D2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9CA77-4C97-D7C2-119B-5C3A44186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84766-34D9-A181-5027-05BDF1D30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E7F28D-6598-48B2-A7DE-EFD4BF4DAEF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C6C2E-9C12-7DF8-3CB1-2B38D3188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ECB8-7D61-844F-7C42-C5DA68389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C6738-4360-4811-893D-A02169038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5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7A58C1-D9D7-5840-8991-49A10E8EC1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02068" y="2609943"/>
            <a:ext cx="9011841" cy="768350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Steam and Water Line Replacement Project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Cut to Purnell 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Facility Coordinator Meeting</a:t>
            </a:r>
          </a:p>
          <a:p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April 24, 2024</a:t>
            </a:r>
          </a:p>
        </p:txBody>
      </p:sp>
    </p:spTree>
    <p:extLst>
      <p:ext uri="{BB962C8B-B14F-4D97-AF65-F5344CB8AC3E}">
        <p14:creationId xmlns:p14="http://schemas.microsoft.com/office/powerpoint/2010/main" val="24949045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9F4C59-846D-09AA-0F6B-228CEFCB6FDA}"/>
              </a:ext>
            </a:extLst>
          </p:cNvPr>
          <p:cNvSpPr/>
          <p:nvPr/>
        </p:nvSpPr>
        <p:spPr>
          <a:xfrm>
            <a:off x="2197267" y="1711135"/>
            <a:ext cx="9563100" cy="50482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3953CB-3C60-AD91-BEFE-B27FB3DEBD54}"/>
              </a:ext>
            </a:extLst>
          </p:cNvPr>
          <p:cNvSpPr/>
          <p:nvPr/>
        </p:nvSpPr>
        <p:spPr>
          <a:xfrm>
            <a:off x="1819275" y="2671762"/>
            <a:ext cx="9791700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6355080" algn="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6355080" algn="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fontAlgn="ctr">
              <a:tabLst>
                <a:tab pos="457200" algn="l"/>
              </a:tabLst>
            </a:pP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9AF5EF-7BCC-E8AE-3234-0D3DBB797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495" y="365276"/>
            <a:ext cx="7087154" cy="59197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B49FEA-72A2-CF36-7B9D-2E837C632849}"/>
              </a:ext>
            </a:extLst>
          </p:cNvPr>
          <p:cNvSpPr txBox="1"/>
          <p:nvPr/>
        </p:nvSpPr>
        <p:spPr>
          <a:xfrm>
            <a:off x="1270549" y="42111"/>
            <a:ext cx="11996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SCOPE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A02BF-D377-4AD9-DE2D-761C03DACEAA}"/>
              </a:ext>
            </a:extLst>
          </p:cNvPr>
          <p:cNvSpPr txBox="1"/>
          <p:nvPr/>
        </p:nvSpPr>
        <p:spPr>
          <a:xfrm>
            <a:off x="1371601" y="1252229"/>
            <a:ext cx="37718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Replacement of approx. 650 LF of Direct Buried Steam and Condensate Lines between the Main Tunnel and Purnell Center. 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will also be replacing approximately, 450 LF of Water Lines in the same vicinity. </a:t>
            </a:r>
          </a:p>
          <a:p>
            <a:pPr marL="342900" indent="-342900">
              <a:buAutoNum type="arabicPeriod" startAt="2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 startAt="2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includes mechanical work in Purnell Center mechanical room and new condensate piping down the Purnell hillside.</a:t>
            </a:r>
          </a:p>
          <a:p>
            <a:pPr marL="342900" indent="-342900">
              <a:buAutoNum type="arabicPeriod" startAt="2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 startAt="2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 startAt="2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AutoNum type="arabicPeriod" startAt="2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1636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9F4C59-846D-09AA-0F6B-228CEFCB6FDA}"/>
              </a:ext>
            </a:extLst>
          </p:cNvPr>
          <p:cNvSpPr/>
          <p:nvPr/>
        </p:nvSpPr>
        <p:spPr>
          <a:xfrm>
            <a:off x="2143125" y="1687071"/>
            <a:ext cx="9563100" cy="50482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3953CB-3C60-AD91-BEFE-B27FB3DEBD54}"/>
              </a:ext>
            </a:extLst>
          </p:cNvPr>
          <p:cNvSpPr/>
          <p:nvPr/>
        </p:nvSpPr>
        <p:spPr>
          <a:xfrm>
            <a:off x="1819275" y="2671762"/>
            <a:ext cx="9791700" cy="504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6355080" algn="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  <a:tab pos="685800" algn="l"/>
                <a:tab pos="914400" algn="l"/>
                <a:tab pos="6355080" algn="r"/>
              </a:tabLst>
            </a:pPr>
            <a:r>
              <a:rPr lang="en-US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font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fontAlgn="ctr">
              <a:tabLst>
                <a:tab pos="457200" algn="l"/>
              </a:tabLst>
            </a:pP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font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Palatino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49FEA-72A2-CF36-7B9D-2E837C632849}"/>
              </a:ext>
            </a:extLst>
          </p:cNvPr>
          <p:cNvSpPr txBox="1"/>
          <p:nvPr/>
        </p:nvSpPr>
        <p:spPr>
          <a:xfrm>
            <a:off x="1272006" y="0"/>
            <a:ext cx="1073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SCHEDULE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9962E0-1756-2EFF-AE4A-4615CC25ED25}"/>
              </a:ext>
            </a:extLst>
          </p:cNvPr>
          <p:cNvSpPr txBox="1"/>
          <p:nvPr/>
        </p:nvSpPr>
        <p:spPr>
          <a:xfrm>
            <a:off x="1272005" y="956511"/>
            <a:ext cx="11387551" cy="4544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Early Mobilization for Interior Work in Tunnel &amp; Purnell Mechanical Room – April 2024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Site Work and Excavation – May 2024 ( Post Commencement Activities) 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Installation of Steam and Water Line Piping – June 2024 to July 2024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Campus Steam Shutdown (72 Hours) – June 4 to June 6, 2024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Backfill and Landscaping – July 2024 to August 2024</a:t>
            </a:r>
          </a:p>
        </p:txBody>
      </p:sp>
    </p:spTree>
    <p:extLst>
      <p:ext uri="{BB962C8B-B14F-4D97-AF65-F5344CB8AC3E}">
        <p14:creationId xmlns:p14="http://schemas.microsoft.com/office/powerpoint/2010/main" val="19057979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9F4C59-846D-09AA-0F6B-228CEFCB6FDA}"/>
              </a:ext>
            </a:extLst>
          </p:cNvPr>
          <p:cNvSpPr/>
          <p:nvPr/>
        </p:nvSpPr>
        <p:spPr>
          <a:xfrm>
            <a:off x="1459545" y="489510"/>
            <a:ext cx="10365511" cy="5509198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Meeting Purpose: 	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Briefing on Planned 72-hour Steam Outage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for Construction and Maintenance Work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Overview</a:t>
            </a: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indent="-457200" hangingPunct="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Buildings and systems affected</a:t>
            </a:r>
          </a:p>
          <a:p>
            <a:pPr marL="457200" indent="-457200" hangingPunct="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Communication and next steps</a:t>
            </a:r>
          </a:p>
          <a:p>
            <a:pPr marL="457200" indent="-457200" hangingPunct="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107921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9F4C59-846D-09AA-0F6B-228CEFCB6FDA}"/>
              </a:ext>
            </a:extLst>
          </p:cNvPr>
          <p:cNvSpPr/>
          <p:nvPr/>
        </p:nvSpPr>
        <p:spPr>
          <a:xfrm>
            <a:off x="1459545" y="1470223"/>
            <a:ext cx="10732455" cy="4524313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Briefing on Planned 72-hour Steam Outage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for Construction and Maintenance Work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Thank you for feedback</a:t>
            </a: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indent="-457200" hangingPunct="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Outage required for construction and maintenance</a:t>
            </a:r>
          </a:p>
          <a:p>
            <a:pPr marL="457200" indent="-457200" hangingPunct="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Work requires full campus steam outage for 72 hours</a:t>
            </a:r>
          </a:p>
          <a:p>
            <a:pPr marL="457200" indent="-457200" hangingPunct="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49FEA-72A2-CF36-7B9D-2E837C632849}"/>
              </a:ext>
            </a:extLst>
          </p:cNvPr>
          <p:cNvSpPr txBox="1"/>
          <p:nvPr/>
        </p:nvSpPr>
        <p:spPr>
          <a:xfrm>
            <a:off x="1272006" y="0"/>
            <a:ext cx="98428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225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9F4C59-846D-09AA-0F6B-228CEFCB6FDA}"/>
              </a:ext>
            </a:extLst>
          </p:cNvPr>
          <p:cNvSpPr/>
          <p:nvPr/>
        </p:nvSpPr>
        <p:spPr>
          <a:xfrm>
            <a:off x="1344131" y="800220"/>
            <a:ext cx="9563100" cy="5509198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Academic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Administrative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Athletic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Dining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Housing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Research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D29A17-E159-86DB-2021-1252C1CD8F0B}"/>
              </a:ext>
            </a:extLst>
          </p:cNvPr>
          <p:cNvGrpSpPr/>
          <p:nvPr/>
        </p:nvGrpSpPr>
        <p:grpSpPr>
          <a:xfrm>
            <a:off x="4667250" y="646331"/>
            <a:ext cx="7361993" cy="6211668"/>
            <a:chOff x="4667250" y="0"/>
            <a:chExt cx="7524750" cy="6858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A06B17-2A13-6BDB-8271-0C61EA3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7250" y="0"/>
              <a:ext cx="7524750" cy="6858000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BF84A0B-4BF6-6117-3E4A-7A6922A7E73C}"/>
                </a:ext>
              </a:extLst>
            </p:cNvPr>
            <p:cNvSpPr/>
            <p:nvPr/>
          </p:nvSpPr>
          <p:spPr>
            <a:xfrm>
              <a:off x="4829452" y="177553"/>
              <a:ext cx="6826929" cy="6462944"/>
            </a:xfrm>
            <a:custGeom>
              <a:avLst/>
              <a:gdLst>
                <a:gd name="connsiteX0" fmla="*/ 719092 w 6826929"/>
                <a:gd name="connsiteY0" fmla="*/ 3346882 h 6462944"/>
                <a:gd name="connsiteX1" fmla="*/ 1207364 w 6826929"/>
                <a:gd name="connsiteY1" fmla="*/ 3311371 h 6462944"/>
                <a:gd name="connsiteX2" fmla="*/ 1180731 w 6826929"/>
                <a:gd name="connsiteY2" fmla="*/ 1890944 h 6462944"/>
                <a:gd name="connsiteX3" fmla="*/ 1606859 w 6826929"/>
                <a:gd name="connsiteY3" fmla="*/ 1802167 h 6462944"/>
                <a:gd name="connsiteX4" fmla="*/ 1988598 w 6826929"/>
                <a:gd name="connsiteY4" fmla="*/ 1313896 h 6462944"/>
                <a:gd name="connsiteX5" fmla="*/ 2494626 w 6826929"/>
                <a:gd name="connsiteY5" fmla="*/ 1367162 h 6462944"/>
                <a:gd name="connsiteX6" fmla="*/ 2991775 w 6826929"/>
                <a:gd name="connsiteY6" fmla="*/ 1633492 h 6462944"/>
                <a:gd name="connsiteX7" fmla="*/ 3373515 w 6826929"/>
                <a:gd name="connsiteY7" fmla="*/ 914400 h 6462944"/>
                <a:gd name="connsiteX8" fmla="*/ 3373515 w 6826929"/>
                <a:gd name="connsiteY8" fmla="*/ 0 h 6462944"/>
                <a:gd name="connsiteX9" fmla="*/ 3870665 w 6826929"/>
                <a:gd name="connsiteY9" fmla="*/ 0 h 6462944"/>
                <a:gd name="connsiteX10" fmla="*/ 3986074 w 6826929"/>
                <a:gd name="connsiteY10" fmla="*/ 1198486 h 6462944"/>
                <a:gd name="connsiteX11" fmla="*/ 4598633 w 6826929"/>
                <a:gd name="connsiteY11" fmla="*/ 1198486 h 6462944"/>
                <a:gd name="connsiteX12" fmla="*/ 4749554 w 6826929"/>
                <a:gd name="connsiteY12" fmla="*/ 1642369 h 6462944"/>
                <a:gd name="connsiteX13" fmla="*/ 4589756 w 6826929"/>
                <a:gd name="connsiteY13" fmla="*/ 1935332 h 6462944"/>
                <a:gd name="connsiteX14" fmla="*/ 4935985 w 6826929"/>
                <a:gd name="connsiteY14" fmla="*/ 2104008 h 6462944"/>
                <a:gd name="connsiteX15" fmla="*/ 4643022 w 6826929"/>
                <a:gd name="connsiteY15" fmla="*/ 3195962 h 6462944"/>
                <a:gd name="connsiteX16" fmla="*/ 4696288 w 6826929"/>
                <a:gd name="connsiteY16" fmla="*/ 3808521 h 6462944"/>
                <a:gd name="connsiteX17" fmla="*/ 5921406 w 6826929"/>
                <a:gd name="connsiteY17" fmla="*/ 4181383 h 6462944"/>
                <a:gd name="connsiteX18" fmla="*/ 6178859 w 6826929"/>
                <a:gd name="connsiteY18" fmla="*/ 4714043 h 6462944"/>
                <a:gd name="connsiteX19" fmla="*/ 6542843 w 6826929"/>
                <a:gd name="connsiteY19" fmla="*/ 4616389 h 6462944"/>
                <a:gd name="connsiteX20" fmla="*/ 6826929 w 6826929"/>
                <a:gd name="connsiteY20" fmla="*/ 5415379 h 6462944"/>
                <a:gd name="connsiteX21" fmla="*/ 5868140 w 6826929"/>
                <a:gd name="connsiteY21" fmla="*/ 5974672 h 6462944"/>
                <a:gd name="connsiteX22" fmla="*/ 5477523 w 6826929"/>
                <a:gd name="connsiteY22" fmla="*/ 5264459 h 6462944"/>
                <a:gd name="connsiteX23" fmla="*/ 5095783 w 6826929"/>
                <a:gd name="connsiteY23" fmla="*/ 5299969 h 6462944"/>
                <a:gd name="connsiteX24" fmla="*/ 4802820 w 6826929"/>
                <a:gd name="connsiteY24" fmla="*/ 6462944 h 6462944"/>
                <a:gd name="connsiteX25" fmla="*/ 0 w 6826929"/>
                <a:gd name="connsiteY25" fmla="*/ 5149049 h 6462944"/>
                <a:gd name="connsiteX26" fmla="*/ 719092 w 6826929"/>
                <a:gd name="connsiteY26" fmla="*/ 3346882 h 646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826929" h="6462944" extrusionOk="0">
                  <a:moveTo>
                    <a:pt x="719092" y="3346882"/>
                  </a:moveTo>
                  <a:cubicBezTo>
                    <a:pt x="836174" y="3344959"/>
                    <a:pt x="1120720" y="3346269"/>
                    <a:pt x="1207364" y="3311371"/>
                  </a:cubicBezTo>
                  <a:cubicBezTo>
                    <a:pt x="1109430" y="3025198"/>
                    <a:pt x="1116930" y="2602114"/>
                    <a:pt x="1180731" y="1890944"/>
                  </a:cubicBezTo>
                  <a:cubicBezTo>
                    <a:pt x="1324717" y="1880340"/>
                    <a:pt x="1461911" y="1797286"/>
                    <a:pt x="1606859" y="1802167"/>
                  </a:cubicBezTo>
                  <a:cubicBezTo>
                    <a:pt x="1777780" y="1607032"/>
                    <a:pt x="1850130" y="1494382"/>
                    <a:pt x="1988598" y="1313896"/>
                  </a:cubicBezTo>
                  <a:cubicBezTo>
                    <a:pt x="2175589" y="1369355"/>
                    <a:pt x="2375836" y="1311266"/>
                    <a:pt x="2494626" y="1367162"/>
                  </a:cubicBezTo>
                  <a:cubicBezTo>
                    <a:pt x="2637084" y="1462350"/>
                    <a:pt x="2739898" y="1524764"/>
                    <a:pt x="2991775" y="1633492"/>
                  </a:cubicBezTo>
                  <a:cubicBezTo>
                    <a:pt x="3079934" y="1416890"/>
                    <a:pt x="3162563" y="1200139"/>
                    <a:pt x="3373515" y="914400"/>
                  </a:cubicBezTo>
                  <a:cubicBezTo>
                    <a:pt x="3384564" y="635652"/>
                    <a:pt x="3353962" y="389499"/>
                    <a:pt x="3373515" y="0"/>
                  </a:cubicBezTo>
                  <a:cubicBezTo>
                    <a:pt x="3534776" y="8906"/>
                    <a:pt x="3729158" y="13946"/>
                    <a:pt x="3870665" y="0"/>
                  </a:cubicBezTo>
                  <a:cubicBezTo>
                    <a:pt x="3826326" y="255229"/>
                    <a:pt x="4013298" y="754622"/>
                    <a:pt x="3986074" y="1198486"/>
                  </a:cubicBezTo>
                  <a:cubicBezTo>
                    <a:pt x="4133006" y="1187594"/>
                    <a:pt x="4472051" y="1144362"/>
                    <a:pt x="4598633" y="1198486"/>
                  </a:cubicBezTo>
                  <a:cubicBezTo>
                    <a:pt x="4674880" y="1418320"/>
                    <a:pt x="4724148" y="1524323"/>
                    <a:pt x="4749554" y="1642369"/>
                  </a:cubicBezTo>
                  <a:cubicBezTo>
                    <a:pt x="4698930" y="1757354"/>
                    <a:pt x="4619828" y="1825116"/>
                    <a:pt x="4589756" y="1935332"/>
                  </a:cubicBezTo>
                  <a:cubicBezTo>
                    <a:pt x="4717370" y="2024787"/>
                    <a:pt x="4752756" y="2044374"/>
                    <a:pt x="4935985" y="2104008"/>
                  </a:cubicBezTo>
                  <a:cubicBezTo>
                    <a:pt x="4843936" y="2582266"/>
                    <a:pt x="4629227" y="2976388"/>
                    <a:pt x="4643022" y="3195962"/>
                  </a:cubicBezTo>
                  <a:cubicBezTo>
                    <a:pt x="4657574" y="3374819"/>
                    <a:pt x="4710685" y="3607891"/>
                    <a:pt x="4696288" y="3808521"/>
                  </a:cubicBezTo>
                  <a:cubicBezTo>
                    <a:pt x="5283413" y="3960802"/>
                    <a:pt x="5366045" y="3952062"/>
                    <a:pt x="5921406" y="4181383"/>
                  </a:cubicBezTo>
                  <a:cubicBezTo>
                    <a:pt x="5957018" y="4341379"/>
                    <a:pt x="6075322" y="4544231"/>
                    <a:pt x="6178859" y="4714043"/>
                  </a:cubicBezTo>
                  <a:cubicBezTo>
                    <a:pt x="6224826" y="4730155"/>
                    <a:pt x="6400414" y="4674650"/>
                    <a:pt x="6542843" y="4616389"/>
                  </a:cubicBezTo>
                  <a:cubicBezTo>
                    <a:pt x="6742580" y="4989026"/>
                    <a:pt x="6701257" y="5261930"/>
                    <a:pt x="6826929" y="5415379"/>
                  </a:cubicBezTo>
                  <a:cubicBezTo>
                    <a:pt x="6620565" y="5451327"/>
                    <a:pt x="6074322" y="5859555"/>
                    <a:pt x="5868140" y="5974672"/>
                  </a:cubicBezTo>
                  <a:cubicBezTo>
                    <a:pt x="5732325" y="5814398"/>
                    <a:pt x="5510714" y="5376071"/>
                    <a:pt x="5477523" y="5264459"/>
                  </a:cubicBezTo>
                  <a:cubicBezTo>
                    <a:pt x="5301926" y="5293302"/>
                    <a:pt x="5265594" y="5272148"/>
                    <a:pt x="5095783" y="5299969"/>
                  </a:cubicBezTo>
                  <a:cubicBezTo>
                    <a:pt x="4949103" y="5693631"/>
                    <a:pt x="4839711" y="6065452"/>
                    <a:pt x="4802820" y="6462944"/>
                  </a:cubicBezTo>
                  <a:cubicBezTo>
                    <a:pt x="2477516" y="5924223"/>
                    <a:pt x="1678030" y="5446962"/>
                    <a:pt x="0" y="5149049"/>
                  </a:cubicBezTo>
                  <a:cubicBezTo>
                    <a:pt x="328824" y="4590452"/>
                    <a:pt x="653446" y="3767530"/>
                    <a:pt x="719092" y="3346882"/>
                  </a:cubicBezTo>
                  <a:close/>
                </a:path>
              </a:pathLst>
            </a:custGeom>
            <a:noFill/>
            <a:ln w="76200">
              <a:solidFill>
                <a:srgbClr val="FF0000"/>
              </a:solidFill>
              <a:prstDash val="lgDash"/>
              <a:extLst>
                <a:ext uri="{C807C97D-BFC1-408E-A445-0C87EB9F89A2}">
                  <ask:lineSketchStyleProps xmlns:ask="http://schemas.microsoft.com/office/drawing/2018/sketchyshapes" sd="3903914985">
                    <a:custGeom>
                      <a:avLst/>
                      <a:gdLst>
                        <a:gd name="connsiteX0" fmla="*/ 719092 w 6826929"/>
                        <a:gd name="connsiteY0" fmla="*/ 3346882 h 6462944"/>
                        <a:gd name="connsiteX1" fmla="*/ 1207364 w 6826929"/>
                        <a:gd name="connsiteY1" fmla="*/ 3311371 h 6462944"/>
                        <a:gd name="connsiteX2" fmla="*/ 1180731 w 6826929"/>
                        <a:gd name="connsiteY2" fmla="*/ 1890944 h 6462944"/>
                        <a:gd name="connsiteX3" fmla="*/ 1606859 w 6826929"/>
                        <a:gd name="connsiteY3" fmla="*/ 1802167 h 6462944"/>
                        <a:gd name="connsiteX4" fmla="*/ 1988598 w 6826929"/>
                        <a:gd name="connsiteY4" fmla="*/ 1313896 h 6462944"/>
                        <a:gd name="connsiteX5" fmla="*/ 2494626 w 6826929"/>
                        <a:gd name="connsiteY5" fmla="*/ 1367162 h 6462944"/>
                        <a:gd name="connsiteX6" fmla="*/ 2991775 w 6826929"/>
                        <a:gd name="connsiteY6" fmla="*/ 1633492 h 6462944"/>
                        <a:gd name="connsiteX7" fmla="*/ 3373515 w 6826929"/>
                        <a:gd name="connsiteY7" fmla="*/ 914400 h 6462944"/>
                        <a:gd name="connsiteX8" fmla="*/ 3373515 w 6826929"/>
                        <a:gd name="connsiteY8" fmla="*/ 0 h 6462944"/>
                        <a:gd name="connsiteX9" fmla="*/ 3870665 w 6826929"/>
                        <a:gd name="connsiteY9" fmla="*/ 0 h 6462944"/>
                        <a:gd name="connsiteX10" fmla="*/ 3986074 w 6826929"/>
                        <a:gd name="connsiteY10" fmla="*/ 1198486 h 6462944"/>
                        <a:gd name="connsiteX11" fmla="*/ 4598633 w 6826929"/>
                        <a:gd name="connsiteY11" fmla="*/ 1198486 h 6462944"/>
                        <a:gd name="connsiteX12" fmla="*/ 4749554 w 6826929"/>
                        <a:gd name="connsiteY12" fmla="*/ 1642369 h 6462944"/>
                        <a:gd name="connsiteX13" fmla="*/ 4589756 w 6826929"/>
                        <a:gd name="connsiteY13" fmla="*/ 1935332 h 6462944"/>
                        <a:gd name="connsiteX14" fmla="*/ 4935985 w 6826929"/>
                        <a:gd name="connsiteY14" fmla="*/ 2104008 h 6462944"/>
                        <a:gd name="connsiteX15" fmla="*/ 4643022 w 6826929"/>
                        <a:gd name="connsiteY15" fmla="*/ 3195962 h 6462944"/>
                        <a:gd name="connsiteX16" fmla="*/ 4696288 w 6826929"/>
                        <a:gd name="connsiteY16" fmla="*/ 3808521 h 6462944"/>
                        <a:gd name="connsiteX17" fmla="*/ 5921406 w 6826929"/>
                        <a:gd name="connsiteY17" fmla="*/ 4181383 h 6462944"/>
                        <a:gd name="connsiteX18" fmla="*/ 6178859 w 6826929"/>
                        <a:gd name="connsiteY18" fmla="*/ 4714043 h 6462944"/>
                        <a:gd name="connsiteX19" fmla="*/ 6542843 w 6826929"/>
                        <a:gd name="connsiteY19" fmla="*/ 4616389 h 6462944"/>
                        <a:gd name="connsiteX20" fmla="*/ 6826929 w 6826929"/>
                        <a:gd name="connsiteY20" fmla="*/ 5415379 h 6462944"/>
                        <a:gd name="connsiteX21" fmla="*/ 5868140 w 6826929"/>
                        <a:gd name="connsiteY21" fmla="*/ 5974672 h 6462944"/>
                        <a:gd name="connsiteX22" fmla="*/ 5477523 w 6826929"/>
                        <a:gd name="connsiteY22" fmla="*/ 5264459 h 6462944"/>
                        <a:gd name="connsiteX23" fmla="*/ 5095783 w 6826929"/>
                        <a:gd name="connsiteY23" fmla="*/ 5299969 h 6462944"/>
                        <a:gd name="connsiteX24" fmla="*/ 4802820 w 6826929"/>
                        <a:gd name="connsiteY24" fmla="*/ 6462944 h 6462944"/>
                        <a:gd name="connsiteX25" fmla="*/ 0 w 6826929"/>
                        <a:gd name="connsiteY25" fmla="*/ 5149049 h 6462944"/>
                        <a:gd name="connsiteX26" fmla="*/ 719092 w 6826929"/>
                        <a:gd name="connsiteY26" fmla="*/ 3346882 h 64629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6826929" h="6462944">
                          <a:moveTo>
                            <a:pt x="719092" y="3346882"/>
                          </a:moveTo>
                          <a:lnTo>
                            <a:pt x="1207364" y="3311371"/>
                          </a:lnTo>
                          <a:lnTo>
                            <a:pt x="1180731" y="1890944"/>
                          </a:lnTo>
                          <a:lnTo>
                            <a:pt x="1606859" y="1802167"/>
                          </a:lnTo>
                          <a:lnTo>
                            <a:pt x="1988598" y="1313896"/>
                          </a:lnTo>
                          <a:lnTo>
                            <a:pt x="2494626" y="1367162"/>
                          </a:lnTo>
                          <a:lnTo>
                            <a:pt x="2991775" y="1633492"/>
                          </a:lnTo>
                          <a:lnTo>
                            <a:pt x="3373515" y="914400"/>
                          </a:lnTo>
                          <a:lnTo>
                            <a:pt x="3373515" y="0"/>
                          </a:lnTo>
                          <a:lnTo>
                            <a:pt x="3870665" y="0"/>
                          </a:lnTo>
                          <a:lnTo>
                            <a:pt x="3986074" y="1198486"/>
                          </a:lnTo>
                          <a:lnTo>
                            <a:pt x="4598633" y="1198486"/>
                          </a:lnTo>
                          <a:lnTo>
                            <a:pt x="4749554" y="1642369"/>
                          </a:lnTo>
                          <a:lnTo>
                            <a:pt x="4589756" y="1935332"/>
                          </a:lnTo>
                          <a:lnTo>
                            <a:pt x="4935985" y="2104008"/>
                          </a:lnTo>
                          <a:lnTo>
                            <a:pt x="4643022" y="3195962"/>
                          </a:lnTo>
                          <a:lnTo>
                            <a:pt x="4696288" y="3808521"/>
                          </a:lnTo>
                          <a:lnTo>
                            <a:pt x="5921406" y="4181383"/>
                          </a:lnTo>
                          <a:lnTo>
                            <a:pt x="6178859" y="4714043"/>
                          </a:lnTo>
                          <a:lnTo>
                            <a:pt x="6542843" y="4616389"/>
                          </a:lnTo>
                          <a:lnTo>
                            <a:pt x="6826929" y="5415379"/>
                          </a:lnTo>
                          <a:lnTo>
                            <a:pt x="5868140" y="5974672"/>
                          </a:lnTo>
                          <a:lnTo>
                            <a:pt x="5477523" y="5264459"/>
                          </a:lnTo>
                          <a:lnTo>
                            <a:pt x="5095783" y="5299969"/>
                          </a:lnTo>
                          <a:lnTo>
                            <a:pt x="4802820" y="6462944"/>
                          </a:lnTo>
                          <a:lnTo>
                            <a:pt x="0" y="5149049"/>
                          </a:lnTo>
                          <a:lnTo>
                            <a:pt x="719092" y="3346882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5B49FEA-72A2-CF36-7B9D-2E837C632849}"/>
              </a:ext>
            </a:extLst>
          </p:cNvPr>
          <p:cNvSpPr txBox="1"/>
          <p:nvPr/>
        </p:nvSpPr>
        <p:spPr>
          <a:xfrm>
            <a:off x="1272006" y="0"/>
            <a:ext cx="98428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Buildings Connected to the Steam System </a:t>
            </a:r>
          </a:p>
        </p:txBody>
      </p:sp>
    </p:spTree>
    <p:extLst>
      <p:ext uri="{BB962C8B-B14F-4D97-AF65-F5344CB8AC3E}">
        <p14:creationId xmlns:p14="http://schemas.microsoft.com/office/powerpoint/2010/main" val="24740252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9F4C59-846D-09AA-0F6B-228CEFCB6FDA}"/>
              </a:ext>
            </a:extLst>
          </p:cNvPr>
          <p:cNvSpPr/>
          <p:nvPr/>
        </p:nvSpPr>
        <p:spPr>
          <a:xfrm>
            <a:off x="1459545" y="853488"/>
            <a:ext cx="5198707" cy="5509198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Potentially Affected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Domestic hot water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HVAC temperatures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HVAC humidity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49FEA-72A2-CF36-7B9D-2E837C632849}"/>
              </a:ext>
            </a:extLst>
          </p:cNvPr>
          <p:cNvSpPr txBox="1"/>
          <p:nvPr/>
        </p:nvSpPr>
        <p:spPr>
          <a:xfrm>
            <a:off x="1272006" y="0"/>
            <a:ext cx="98428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Impacts to Building Services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5E1ABA-2AD9-B8DD-3A14-B054B2605B1E}"/>
              </a:ext>
            </a:extLst>
          </p:cNvPr>
          <p:cNvSpPr/>
          <p:nvPr/>
        </p:nvSpPr>
        <p:spPr>
          <a:xfrm>
            <a:off x="6622740" y="853489"/>
            <a:ext cx="5552983" cy="5509198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NOT</a:t>
            </a: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Affected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Systems with backup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Housing Buildings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Hot water in CUC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Hot water in Tepper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Spaces with historic HVAC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49F187-ED69-6AC0-B4DF-A1E9E75A0A5D}"/>
              </a:ext>
            </a:extLst>
          </p:cNvPr>
          <p:cNvCxnSpPr/>
          <p:nvPr/>
        </p:nvCxnSpPr>
        <p:spPr>
          <a:xfrm>
            <a:off x="6096000" y="1029810"/>
            <a:ext cx="0" cy="51668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8A80717-A11D-949D-D108-2808814BBA3F}"/>
              </a:ext>
            </a:extLst>
          </p:cNvPr>
          <p:cNvCxnSpPr/>
          <p:nvPr/>
        </p:nvCxnSpPr>
        <p:spPr>
          <a:xfrm>
            <a:off x="6658252" y="1429305"/>
            <a:ext cx="8522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8239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9F4C59-846D-09AA-0F6B-228CEFCB6FDA}"/>
              </a:ext>
            </a:extLst>
          </p:cNvPr>
          <p:cNvSpPr/>
          <p:nvPr/>
        </p:nvSpPr>
        <p:spPr>
          <a:xfrm>
            <a:off x="1459545" y="1592152"/>
            <a:ext cx="10365511" cy="4031871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Expected Duration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Planning for 72-hour outage</a:t>
            </a: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indent="-457200" hangingPunct="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Morning: Tuesday, June 4 </a:t>
            </a:r>
          </a:p>
          <a:p>
            <a:pPr marL="457200" indent="-457200" hangingPunct="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Afternoon: Thursday, June 6</a:t>
            </a:r>
          </a:p>
          <a:p>
            <a:pPr marL="457200" indent="-457200" hangingPunct="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49FEA-72A2-CF36-7B9D-2E837C632849}"/>
              </a:ext>
            </a:extLst>
          </p:cNvPr>
          <p:cNvSpPr txBox="1"/>
          <p:nvPr/>
        </p:nvSpPr>
        <p:spPr>
          <a:xfrm>
            <a:off x="1272006" y="0"/>
            <a:ext cx="98428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967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9F4C59-846D-09AA-0F6B-228CEFCB6FDA}"/>
              </a:ext>
            </a:extLst>
          </p:cNvPr>
          <p:cNvSpPr/>
          <p:nvPr/>
        </p:nvSpPr>
        <p:spPr>
          <a:xfrm>
            <a:off x="1459545" y="1099710"/>
            <a:ext cx="10365511" cy="5016756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Next Steps for Department Representatives: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Be aware that 72-hour steam outage is planned</a:t>
            </a:r>
          </a:p>
          <a:p>
            <a:pPr marL="457200" indent="-457200" hangingPunct="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Buildings will be </a:t>
            </a:r>
            <a:r>
              <a:rPr lang="en-US" sz="32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OPEN</a:t>
            </a:r>
            <a:r>
              <a:rPr lang="en-US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during steam outage</a:t>
            </a:r>
          </a:p>
          <a:p>
            <a:pPr marL="457200" indent="-457200" hangingPunct="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Contact FMS Zone staff on your departments needs</a:t>
            </a:r>
          </a:p>
          <a:p>
            <a:pPr marL="457200" indent="-457200" hangingPunct="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457200" indent="-457200" hangingPunct="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Provide feedback to Shannon Wetzel by May 17</a:t>
            </a:r>
          </a:p>
          <a:p>
            <a:pPr marL="457200" indent="-457200" hangingPunct="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49FEA-72A2-CF36-7B9D-2E837C632849}"/>
              </a:ext>
            </a:extLst>
          </p:cNvPr>
          <p:cNvSpPr txBox="1"/>
          <p:nvPr/>
        </p:nvSpPr>
        <p:spPr>
          <a:xfrm>
            <a:off x="1272006" y="0"/>
            <a:ext cx="98428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3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726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300</Words>
  <Application>Microsoft Office PowerPoint</Application>
  <PresentationFormat>Widescreen</PresentationFormat>
  <Paragraphs>97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Open Sans</vt:lpstr>
      <vt:lpstr>Palatino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Salonika Garapaty</dc:creator>
  <cp:lastModifiedBy>Shannon E Wetzel</cp:lastModifiedBy>
  <cp:revision>6</cp:revision>
  <dcterms:created xsi:type="dcterms:W3CDTF">2024-04-22T17:44:12Z</dcterms:created>
  <dcterms:modified xsi:type="dcterms:W3CDTF">2024-05-15T17:04:35Z</dcterms:modified>
</cp:coreProperties>
</file>